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B283-FDCE-6C41-8C63-D4789C91B83E}" type="datetimeFigureOut">
              <a:rPr lang="en-US" smtClean="0"/>
              <a:pPr/>
              <a:t>13-07-20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B8D17-A5CE-0046-A51E-3C6DE94D2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The Great Debate!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5775"/>
            <a:ext cx="6400800" cy="1752600"/>
          </a:xfrm>
        </p:spPr>
        <p:txBody>
          <a:bodyPr/>
          <a:lstStyle/>
          <a:p>
            <a:r>
              <a:rPr lang="en-US" dirty="0" smtClean="0"/>
              <a:t>What it is and How to do it!</a:t>
            </a:r>
            <a:endParaRPr lang="en-US" dirty="0"/>
          </a:p>
        </p:txBody>
      </p:sp>
      <p:pic>
        <p:nvPicPr>
          <p:cNvPr id="5" name="Picture 4" descr="deba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514600"/>
            <a:ext cx="5029200" cy="4093210"/>
          </a:xfrm>
          <a:prstGeom prst="rect">
            <a:avLst/>
          </a:prstGeom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SO, LET’S GO!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077200" cy="5257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i="1" dirty="0" smtClean="0"/>
              <a:t>We will do a practice debate in class. </a:t>
            </a:r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The topic is: Should the death </a:t>
            </a:r>
            <a:r>
              <a:rPr lang="en-US" b="1" i="1" smtClean="0"/>
              <a:t>penalty still be used? </a:t>
            </a:r>
            <a:endParaRPr lang="en-US" b="1" i="1" dirty="0" smtClean="0"/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Use the outline to help you develop your opening, your arguments, your rebuttals and your conclusion. </a:t>
            </a:r>
          </a:p>
          <a:p>
            <a:pPr algn="l"/>
            <a:endParaRPr lang="en-US" b="1" i="1" dirty="0" smtClean="0"/>
          </a:p>
          <a:p>
            <a:pPr algn="l"/>
            <a:r>
              <a:rPr lang="en-US" b="1" i="1" dirty="0" smtClean="0"/>
              <a:t>Good luck and happy planning!!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BASIC TERMS!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6477000" cy="541019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Debate: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discussion in which two     opposing teams make speeches to support their arguments &amp; disagree with those on the other team.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Resolution: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opinion the two teams argue about.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Affirmative Team: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Agrees with the resolution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Negative Team: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Disagrees with the resolution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Rebuttal: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One team’s explanation of why they disagree with the other. 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Kinds of Topics are Debated?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470025"/>
            <a:ext cx="7772400" cy="5159375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charset="2"/>
              <a:buChar char="ü"/>
            </a:pP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Issues about which people are likely to disagree work best for a debate</a:t>
            </a:r>
          </a:p>
          <a:p>
            <a:pPr algn="l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algn="l">
              <a:buFont typeface="Wingdings" charset="2"/>
              <a:buChar char="ü"/>
            </a:pP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They can be controversial</a:t>
            </a:r>
          </a:p>
          <a:p>
            <a:pPr algn="l"/>
            <a:endParaRPr lang="en-US" i="1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Some examples: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	- The death penalty should be banned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Love is more important than money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It is better to be married than single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	- Women should quit their job after they  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get married</a:t>
            </a:r>
          </a:p>
          <a:p>
            <a:pPr algn="l"/>
            <a:r>
              <a:rPr lang="en-US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	- A soldier killing another in war is not murder </a:t>
            </a:r>
            <a:endParaRPr lang="en-US" i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OPINIONS &amp; REASONS!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6477000" cy="5410199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resolution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is an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about which there can be valid disagreement. An opinion can be introduced by an 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opinion indicator.</a:t>
            </a:r>
          </a:p>
          <a:p>
            <a:pPr algn="l"/>
            <a:endParaRPr lang="en-US" sz="2400" dirty="0" smtClean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Courier New"/>
              <a:buChar char="o"/>
            </a:pP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think/believe that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smoking should be banned in public places…”</a:t>
            </a:r>
          </a:p>
          <a:p>
            <a:pPr algn="l">
              <a:buFont typeface="Courier New"/>
              <a:buChar char="o"/>
            </a:pPr>
            <a:endParaRPr lang="en-US" sz="2400" b="1" dirty="0">
              <a:solidFill>
                <a:srgbClr val="0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reason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explains why that opinion is held and can be introduced by a 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reason indicator:</a:t>
            </a:r>
          </a:p>
          <a:p>
            <a:pPr algn="l"/>
            <a:endParaRPr lang="en-US" sz="2400" dirty="0" smtClean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Courier New"/>
              <a:buChar char="o"/>
            </a:pP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en-US" sz="2400" b="1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…because/since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secondhand smoke is harmful for nonsmokers.”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</a:t>
            </a:r>
            <a:endParaRPr lang="en-US" sz="2400" dirty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STRONG REASONS vs. WEAK!</a:t>
            </a:r>
            <a:endParaRPr lang="en-US" sz="40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6477000" cy="5410199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strong reason has the following qualities:</a:t>
            </a:r>
          </a:p>
          <a:p>
            <a:pPr algn="l"/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it logically supports the opinion</a:t>
            </a:r>
          </a:p>
          <a:p>
            <a:pPr algn="l">
              <a:buFont typeface="Wingdings" charset="2"/>
              <a:buChar char="ü"/>
            </a:pPr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is specific and states the idea clearly</a:t>
            </a:r>
          </a:p>
          <a:p>
            <a:pPr algn="l">
              <a:buFont typeface="Wingdings" charset="2"/>
              <a:buChar char="ü"/>
            </a:pPr>
            <a:endParaRPr lang="en-US" dirty="0" smtClean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 is convincing to a majority of people</a:t>
            </a:r>
            <a:endParaRPr lang="en-US" dirty="0">
              <a:solidFill>
                <a:srgbClr val="8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 descr="question-mark3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160" y="2667000"/>
            <a:ext cx="184404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Model Debate For Our Class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6858000" cy="4702176"/>
          </a:xfrm>
        </p:spPr>
        <p:txBody>
          <a:bodyPr>
            <a:normAutofit fontScale="85000" lnSpcReduction="10000"/>
          </a:bodyPr>
          <a:lstStyle/>
          <a:p>
            <a:pPr marL="571500" indent="-571500" algn="l">
              <a:buAutoNum type="romanLcPeriod"/>
            </a:pPr>
            <a:r>
              <a:rPr lang="en-US" dirty="0" smtClean="0"/>
              <a:t>The Resolution: Be it resolved that…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Opening statements from each side: 2-3 minutes each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Rebuttal &amp; discussion: 5+ minutes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Questions from the class directed to particular debaters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Concluding statement of each side: 2 minutes each</a:t>
            </a:r>
          </a:p>
          <a:p>
            <a:pPr marL="571500" indent="-571500" algn="l">
              <a:buAutoNum type="romanLcPeriod"/>
            </a:pPr>
            <a:r>
              <a:rPr lang="en-US" dirty="0" smtClean="0"/>
              <a:t>Class members write a short opinion paragraph stating which side they agree with using details from the debate</a:t>
            </a:r>
            <a:endParaRPr lang="en-US" dirty="0"/>
          </a:p>
        </p:txBody>
      </p:sp>
      <p:pic>
        <p:nvPicPr>
          <p:cNvPr id="5" name="Picture 4" descr="Debat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38400"/>
            <a:ext cx="2831691" cy="2438400"/>
          </a:xfrm>
          <a:prstGeom prst="rect">
            <a:avLst/>
          </a:prstGeom>
          <a:effectLst>
            <a:outerShdw blurRad="50800" dist="38100" dir="8100000" algn="bl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Giving Support for Your Reasons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6400800" cy="5257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Support consists of evidence. There are 4 kinds of evidence:</a:t>
            </a:r>
          </a:p>
          <a:p>
            <a:pPr algn="l"/>
            <a:endParaRPr lang="en-US" dirty="0" smtClean="0"/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Example: </a:t>
            </a:r>
            <a:r>
              <a:rPr lang="en-US" i="1" dirty="0" smtClean="0"/>
              <a:t>from your own experience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Common Sense: </a:t>
            </a:r>
            <a:r>
              <a:rPr lang="en-US" i="1" dirty="0" smtClean="0"/>
              <a:t>things you believe everyone knows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Expert Opinion: </a:t>
            </a:r>
            <a:r>
              <a:rPr lang="en-US" i="1" dirty="0" smtClean="0"/>
              <a:t>opinions of experts – this comes from research</a:t>
            </a: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Statistics: </a:t>
            </a:r>
            <a:r>
              <a:rPr lang="en-US" i="1" dirty="0" smtClean="0"/>
              <a:t>numbers – also from research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Productive Debates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772400" cy="5257800"/>
          </a:xfrm>
        </p:spPr>
        <p:txBody>
          <a:bodyPr>
            <a:normAutofit/>
          </a:bodyPr>
          <a:lstStyle/>
          <a:p>
            <a:pPr algn="l">
              <a:buFont typeface="Arial"/>
              <a:buChar char="•"/>
            </a:pPr>
            <a:r>
              <a:rPr lang="en-US" i="1" dirty="0" smtClean="0"/>
              <a:t> Students are responsible for the quality of the debate.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All claims (opinions) should always supported with logical and relevant facts or examples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Students must agree and disagree using respectful words, tone and body language.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Each individual is responsible to ask for clarification if they are confused.</a:t>
            </a:r>
          </a:p>
          <a:p>
            <a:pPr algn="l">
              <a:buFont typeface="Arial"/>
              <a:buChar char="•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32606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74625"/>
            <a:ext cx="7772400" cy="1470025"/>
          </a:xfrm>
        </p:spPr>
        <p:txBody>
          <a:bodyPr/>
          <a:lstStyle/>
          <a:p>
            <a:r>
              <a:rPr lang="en-US" dirty="0" smtClean="0"/>
              <a:t>Sentence Starters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772400" cy="525780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Agreement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I agree with (person) that_____ because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(Person) </a:t>
            </a:r>
            <a:r>
              <a:rPr lang="en-US" dirty="0" smtClean="0"/>
              <a:t>made me realize that _____ because... </a:t>
            </a:r>
            <a:endParaRPr lang="en-US" i="1" dirty="0" smtClean="0"/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Disagreement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am not sure I agree because_______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 Have you considered__________?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0000"/>
                </a:solidFill>
              </a:rPr>
              <a:t>Confusion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don't understand what you mean. Can explain your idea a little more?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Are you saying that_________?</a:t>
            </a:r>
          </a:p>
          <a:p>
            <a:pPr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0000"/>
                </a:solidFill>
              </a:rPr>
              <a:t>Opinion</a:t>
            </a:r>
          </a:p>
          <a:p>
            <a:pPr lvl="1" algn="l">
              <a:buFont typeface="Arial"/>
              <a:buChar char="•"/>
            </a:pPr>
            <a:r>
              <a:rPr lang="en-US" i="1" dirty="0" smtClean="0"/>
              <a:t> </a:t>
            </a:r>
            <a:r>
              <a:rPr lang="en-US" dirty="0" smtClean="0"/>
              <a:t>I wonder __________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I just realized _______</a:t>
            </a:r>
            <a:endParaRPr lang="en-US" i="1" dirty="0" smtClean="0"/>
          </a:p>
          <a:p>
            <a:pPr algn="l">
              <a:buFont typeface="Arial"/>
              <a:buChar char="•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07612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511</Words>
  <Application>Microsoft Macintosh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Great Debate!</vt:lpstr>
      <vt:lpstr>BASIC TERMS!</vt:lpstr>
      <vt:lpstr>What Kinds of Topics are Debated?</vt:lpstr>
      <vt:lpstr>OPINIONS &amp; REASONS!</vt:lpstr>
      <vt:lpstr>STRONG REASONS vs. WEAK!</vt:lpstr>
      <vt:lpstr>Model Debate For Our Class</vt:lpstr>
      <vt:lpstr>Giving Support for Your Reasons</vt:lpstr>
      <vt:lpstr>Productive Debates</vt:lpstr>
      <vt:lpstr>Sentence Starters</vt:lpstr>
      <vt:lpstr>SO, LET’S GO!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Debate!</dc:title>
  <dc:creator>xxx yyy</dc:creator>
  <cp:lastModifiedBy>xxxx yyyy</cp:lastModifiedBy>
  <cp:revision>20</cp:revision>
  <dcterms:created xsi:type="dcterms:W3CDTF">2011-11-01T00:43:34Z</dcterms:created>
  <dcterms:modified xsi:type="dcterms:W3CDTF">2013-07-20T12:45:34Z</dcterms:modified>
</cp:coreProperties>
</file>